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90"/>
  </p:notesMasterIdLst>
  <p:handoutMasterIdLst>
    <p:handoutMasterId r:id="rId91"/>
  </p:handoutMasterIdLst>
  <p:sldIdLst>
    <p:sldId id="490" r:id="rId16"/>
    <p:sldId id="866" r:id="rId17"/>
    <p:sldId id="862" r:id="rId18"/>
    <p:sldId id="863" r:id="rId19"/>
    <p:sldId id="864" r:id="rId20"/>
    <p:sldId id="867" r:id="rId21"/>
    <p:sldId id="868" r:id="rId22"/>
    <p:sldId id="865" r:id="rId23"/>
    <p:sldId id="869" r:id="rId24"/>
    <p:sldId id="870" r:id="rId25"/>
    <p:sldId id="1005" r:id="rId26"/>
    <p:sldId id="738" r:id="rId27"/>
    <p:sldId id="872" r:id="rId28"/>
    <p:sldId id="902" r:id="rId29"/>
    <p:sldId id="903" r:id="rId30"/>
    <p:sldId id="904" r:id="rId31"/>
    <p:sldId id="905" r:id="rId32"/>
    <p:sldId id="906" r:id="rId33"/>
    <p:sldId id="908" r:id="rId34"/>
    <p:sldId id="913" r:id="rId35"/>
    <p:sldId id="914" r:id="rId36"/>
    <p:sldId id="907" r:id="rId37"/>
    <p:sldId id="915" r:id="rId38"/>
    <p:sldId id="916" r:id="rId39"/>
    <p:sldId id="917" r:id="rId40"/>
    <p:sldId id="925" r:id="rId41"/>
    <p:sldId id="1006" r:id="rId42"/>
    <p:sldId id="1007" r:id="rId43"/>
    <p:sldId id="1008" r:id="rId44"/>
    <p:sldId id="1009" r:id="rId45"/>
    <p:sldId id="1010" r:id="rId46"/>
    <p:sldId id="1011" r:id="rId47"/>
    <p:sldId id="1012" r:id="rId48"/>
    <p:sldId id="921" r:id="rId49"/>
    <p:sldId id="928" r:id="rId50"/>
    <p:sldId id="938" r:id="rId51"/>
    <p:sldId id="942" r:id="rId52"/>
    <p:sldId id="943" r:id="rId53"/>
    <p:sldId id="944" r:id="rId54"/>
    <p:sldId id="945" r:id="rId55"/>
    <p:sldId id="922" r:id="rId56"/>
    <p:sldId id="948" r:id="rId57"/>
    <p:sldId id="949" r:id="rId58"/>
    <p:sldId id="950" r:id="rId59"/>
    <p:sldId id="951" r:id="rId60"/>
    <p:sldId id="935" r:id="rId61"/>
    <p:sldId id="952" r:id="rId62"/>
    <p:sldId id="953" r:id="rId63"/>
    <p:sldId id="956" r:id="rId64"/>
    <p:sldId id="957" r:id="rId65"/>
    <p:sldId id="958" r:id="rId66"/>
    <p:sldId id="924" r:id="rId67"/>
    <p:sldId id="975" r:id="rId68"/>
    <p:sldId id="980" r:id="rId69"/>
    <p:sldId id="977" r:id="rId70"/>
    <p:sldId id="978" r:id="rId71"/>
    <p:sldId id="986" r:id="rId72"/>
    <p:sldId id="988" r:id="rId73"/>
    <p:sldId id="995" r:id="rId74"/>
    <p:sldId id="987" r:id="rId75"/>
    <p:sldId id="989" r:id="rId76"/>
    <p:sldId id="990" r:id="rId77"/>
    <p:sldId id="959" r:id="rId78"/>
    <p:sldId id="961" r:id="rId79"/>
    <p:sldId id="962" r:id="rId80"/>
    <p:sldId id="963" r:id="rId81"/>
    <p:sldId id="969" r:id="rId82"/>
    <p:sldId id="971" r:id="rId83"/>
    <p:sldId id="972" r:id="rId84"/>
    <p:sldId id="973" r:id="rId85"/>
    <p:sldId id="920" r:id="rId86"/>
    <p:sldId id="994" r:id="rId87"/>
    <p:sldId id="996" r:id="rId88"/>
    <p:sldId id="858" r:id="rId89"/>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91304" autoAdjust="0"/>
  </p:normalViewPr>
  <p:slideViewPr>
    <p:cSldViewPr snapToObjects="1" showGuides="1">
      <p:cViewPr>
        <p:scale>
          <a:sx n="98" d="100"/>
          <a:sy n="98" d="100"/>
        </p:scale>
        <p:origin x="1768" y="160"/>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commentAuthors" Target="commentAuthors.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31/03/2017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‹Nr.›</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31/03/2017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‹Nr.›</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79094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31</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51</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4</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12</a:t>
            </a:fld>
            <a:endParaRPr lang="fr-FR"/>
          </a:p>
        </p:txBody>
      </p:sp>
    </p:spTree>
    <p:extLst>
      <p:ext uri="{BB962C8B-B14F-4D97-AF65-F5344CB8AC3E}">
        <p14:creationId xmlns:p14="http://schemas.microsoft.com/office/powerpoint/2010/main" val="61867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26</a:t>
            </a:fld>
            <a:endParaRPr lang="fr-FR"/>
          </a:p>
        </p:txBody>
      </p:sp>
    </p:spTree>
    <p:extLst>
      <p:ext uri="{BB962C8B-B14F-4D97-AF65-F5344CB8AC3E}">
        <p14:creationId xmlns:p14="http://schemas.microsoft.com/office/powerpoint/2010/main" val="1934479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28</a:t>
            </a:fld>
            <a:endParaRPr lang="fr-FR"/>
          </a:p>
        </p:txBody>
      </p:sp>
    </p:spTree>
    <p:extLst>
      <p:ext uri="{BB962C8B-B14F-4D97-AF65-F5344CB8AC3E}">
        <p14:creationId xmlns:p14="http://schemas.microsoft.com/office/powerpoint/2010/main" val="2100540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29</a:t>
            </a:fld>
            <a:endParaRPr lang="fr-FR"/>
          </a:p>
        </p:txBody>
      </p:sp>
    </p:spTree>
    <p:extLst>
      <p:ext uri="{BB962C8B-B14F-4D97-AF65-F5344CB8AC3E}">
        <p14:creationId xmlns:p14="http://schemas.microsoft.com/office/powerpoint/2010/main" val="308384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‹Nr.›</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‹Nr.›</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‹Nr.›</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‹Nr.›</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‹Nr.›</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‹Nr.›</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‹Nr.›</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‹Nr.›</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‹Nr.›</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‹Nr.›</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‹Nr.›</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‹Nr.›</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‹Nr.›</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‹Nr.›</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‹Nr.›</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‹Nr.›</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‹Nr.›</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‹Nr.›</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‹Nr.›</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‹Nr.›</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‹Nr.›</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‹Nr.›</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‹Nr.›</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‹Nr.›</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‹Nr.›</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‹Nr.›</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‹Nr.›</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‹Nr.›</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‹Nr.›</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‹Nr.›</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‹Nr.›</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‹Nr.›</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‹Nr.›</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‹Nr.›</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‹Nr.›</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‹Nr.›</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‹Nr.›</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‹Nr.›</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‹Nr.›</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‹Nr.›</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‹Nr.›</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‹Nr.›</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‹Nr.›</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‹Nr.›</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‹Nr.›</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‹Nr.›</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‹Nr.›</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‹Nr.›</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‹Nr.›</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‹Nr.›</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‹Nr.›</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‹Nr.›</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‹Nr.›</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‹Nr.›</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‹Nr.›</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‹Nr.›</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‹Nr.›</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‹Nr.›</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‹Nr.›</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‹Nr.›</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‹Nr.›</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‹Nr.›</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‹Nr.›</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‹Nr.›</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‹Nr.›</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‹Nr.›</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‹Nr.›</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‹Nr.›</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‹Nr.›</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‹Nr.›</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‹Nr.›</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‹Nr.›</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‹Nr.›</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‹Nr.›</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 Type="http://schemas.openxmlformats.org/officeDocument/2006/relationships/slideLayout" Target="../slideLayouts/slideLayout43.xml"/><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74.gif"/><Relationship Id="rId4" Type="http://schemas.openxmlformats.org/officeDocument/2006/relationships/image" Target="../media/image75.jpg"/><Relationship Id="rId5" Type="http://schemas.openxmlformats.org/officeDocument/2006/relationships/image" Target="../media/image76.png"/><Relationship Id="rId6" Type="http://schemas.openxmlformats.org/officeDocument/2006/relationships/image" Target="../media/image77.jpe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jpeg"/><Relationship Id="rId10" Type="http://schemas.openxmlformats.org/officeDocument/2006/relationships/image" Target="../media/image81.jpeg"/><Relationship Id="rId11" Type="http://schemas.openxmlformats.org/officeDocument/2006/relationships/image" Target="../media/image82.png"/><Relationship Id="rId1" Type="http://schemas.openxmlformats.org/officeDocument/2006/relationships/slideLayout" Target="../slideLayouts/slideLayout43.xml"/><Relationship Id="rId2"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eg"/><Relationship Id="rId5" Type="http://schemas.openxmlformats.org/officeDocument/2006/relationships/image" Target="../media/image86.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7.jpeg"/><Relationship Id="rId3" Type="http://schemas.openxmlformats.org/officeDocument/2006/relationships/image" Target="../media/image88.jpeg"/></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43.xml"/><Relationship Id="rId2"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gif"/><Relationship Id="rId1" Type="http://schemas.openxmlformats.org/officeDocument/2006/relationships/slideLayout" Target="../slideLayouts/slideLayout43.xml"/><Relationship Id="rId2"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 Id="rId3" Type="http://schemas.openxmlformats.org/officeDocument/2006/relationships/image" Target="../media/image9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4.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0.png"/><Relationship Id="rId10"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7.png"/><Relationship Id="rId3"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png"/><Relationship Id="rId3" Type="http://schemas.openxmlformats.org/officeDocument/2006/relationships/image" Target="../media/image5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43.xml"/><Relationship Id="rId2"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tiff"/><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8.png"/><Relationship Id="rId3"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4149080"/>
            <a:ext cx="7486650" cy="1152128"/>
          </a:xfrm>
        </p:spPr>
        <p:txBody>
          <a:bodyPr/>
          <a:lstStyle/>
          <a:p>
            <a:r>
              <a:rPr lang="en-US" sz="1600" dirty="0" err="1" smtClean="0"/>
              <a:t>Barais</a:t>
            </a:r>
            <a:r>
              <a:rPr lang="en-US" sz="1600" dirty="0" smtClean="0"/>
              <a:t>, </a:t>
            </a:r>
            <a:r>
              <a:rPr lang="en-US" sz="1600" dirty="0" err="1" smtClean="0"/>
              <a:t>Combemale</a:t>
            </a:r>
            <a:r>
              <a:rPr lang="en-US" sz="1600" dirty="0" smtClean="0"/>
              <a:t>, </a:t>
            </a:r>
            <a:r>
              <a:rPr lang="en-US" sz="1600" u="sng" kern="1200" dirty="0" err="1" smtClean="0"/>
              <a:t>Vojtisek</a:t>
            </a:r>
            <a:r>
              <a:rPr lang="en-US" sz="1600" kern="1200" dirty="0" smtClean="0"/>
              <a:t>, </a:t>
            </a:r>
            <a:r>
              <a:rPr lang="en-US" sz="1600" u="sng" dirty="0" err="1" smtClean="0"/>
              <a:t>Wortmann</a:t>
            </a:r>
            <a:endParaRPr lang="en-US" sz="1600" u="sng" dirty="0" smtClean="0"/>
          </a:p>
          <a:p>
            <a:r>
              <a:rPr lang="en-US" sz="1600" dirty="0" err="1" smtClean="0"/>
              <a:t>Inria</a:t>
            </a:r>
            <a:r>
              <a:rPr lang="en-US" sz="1600" dirty="0" smtClean="0"/>
              <a:t> &amp; Univ. Rennes 1</a:t>
            </a:r>
          </a:p>
          <a:p>
            <a:r>
              <a:rPr lang="en-US" sz="1200" i="1" dirty="0" smtClean="0"/>
              <a:t>http://</a:t>
            </a:r>
            <a:r>
              <a:rPr lang="en-US" sz="1200" i="1" dirty="0" err="1" smtClean="0"/>
              <a:t>diverse.irisa.fr</a:t>
            </a:r>
            <a:r>
              <a:rPr lang="en-US" sz="1200" i="1" dirty="0" smtClean="0"/>
              <a:t>/ </a:t>
            </a:r>
            <a:br>
              <a:rPr lang="en-US" sz="1200" i="1" dirty="0" smtClean="0"/>
            </a:br>
            <a:endParaRPr lang="en-US" sz="1200" i="1" dirty="0"/>
          </a:p>
        </p:txBody>
      </p:sp>
      <p:sp>
        <p:nvSpPr>
          <p:cNvPr id="10" name="Titre 1"/>
          <p:cNvSpPr txBox="1">
            <a:spLocks/>
          </p:cNvSpPr>
          <p:nvPr/>
        </p:nvSpPr>
        <p:spPr bwMode="white">
          <a:xfrm>
            <a:off x="1349377" y="1844824"/>
            <a:ext cx="7794623"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4800" dirty="0" smtClean="0"/>
              <a:t>GEMOC Studio Tutorial</a:t>
            </a:r>
          </a:p>
          <a:p>
            <a:r>
              <a:rPr lang="en-US" sz="2800" dirty="0" smtClean="0"/>
              <a:t>ICSA Conference</a:t>
            </a:r>
            <a:r>
              <a:rPr lang="en-US" sz="2800" i="1" dirty="0" smtClean="0"/>
              <a:t>, April, 2017</a:t>
            </a:r>
            <a:endParaRPr lang="en-US" sz="1600" i="1" dirty="0" smtClean="0"/>
          </a:p>
          <a:p>
            <a:endParaRPr lang="en-US" sz="1600" i="1" dirty="0" smtClean="0"/>
          </a:p>
        </p:txBody>
      </p:sp>
      <p:pic>
        <p:nvPicPr>
          <p:cNvPr id="13"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Image 23"/>
          <p:cNvPicPr>
            <a:picLocks noChangeAspect="1"/>
          </p:cNvPicPr>
          <p:nvPr/>
        </p:nvPicPr>
        <p:blipFill>
          <a:blip r:embed="rId6"/>
          <a:stretch>
            <a:fillRect/>
          </a:stretch>
        </p:blipFill>
        <p:spPr>
          <a:xfrm>
            <a:off x="5508106" y="6466770"/>
            <a:ext cx="831725" cy="380514"/>
          </a:xfrm>
          <a:prstGeom prst="rect">
            <a:avLst/>
          </a:prstGeom>
        </p:spPr>
      </p:pic>
    </p:spTree>
    <p:extLst>
      <p:ext uri="{BB962C8B-B14F-4D97-AF65-F5344CB8AC3E}">
        <p14:creationId xmlns:p14="http://schemas.microsoft.com/office/powerpoint/2010/main" val="1018986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10</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Automatically translate </a:t>
            </a:r>
            <a:r>
              <a:rPr lang="en-US" sz="1800" kern="0" dirty="0" smtClean="0">
                <a:solidFill>
                  <a:srgbClr val="808080"/>
                </a:solidFill>
                <a:latin typeface="Arial"/>
                <a:ea typeface="ＭＳ Ｐゴシック"/>
                <a:cs typeface="Arial"/>
              </a:rPr>
              <a:t>abstract design models to executable code, test cases and documentation</a:t>
            </a:r>
          </a:p>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Automatically manipulate </a:t>
            </a:r>
            <a:r>
              <a:rPr lang="en-US" sz="1800" kern="0" dirty="0" smtClean="0">
                <a:solidFill>
                  <a:srgbClr val="808080"/>
                </a:solidFill>
                <a:latin typeface="Arial"/>
                <a:ea typeface="ＭＳ Ｐゴシック"/>
                <a:cs typeface="Arial"/>
              </a:rPr>
              <a:t>your model/code to analyze and refactor it </a:t>
            </a:r>
          </a:p>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Build or customize your own abstractions</a:t>
            </a:r>
            <a:r>
              <a:rPr lang="en-US" sz="1800" kern="0" dirty="0" smtClean="0">
                <a:solidFill>
                  <a:srgbClr val="808080"/>
                </a:solidFill>
                <a:latin typeface="Arial"/>
                <a:ea typeface="ＭＳ Ｐゴシック"/>
                <a:cs typeface="Arial"/>
              </a:rPr>
              <a:t>, or even </a:t>
            </a:r>
            <a:r>
              <a:rPr lang="en-US" sz="1800" b="1" kern="0" dirty="0" smtClean="0">
                <a:solidFill>
                  <a:srgbClr val="808080"/>
                </a:solidFill>
                <a:latin typeface="Arial Black" charset="0"/>
                <a:ea typeface="Arial Black" charset="0"/>
                <a:cs typeface="Arial Black" charset="0"/>
              </a:rPr>
              <a:t>software languages </a:t>
            </a:r>
            <a:r>
              <a:rPr lang="en-US" sz="1800" b="1" kern="0" dirty="0">
                <a:solidFill>
                  <a:srgbClr val="808080"/>
                </a:solidFill>
                <a:latin typeface="Arial Black" charset="0"/>
                <a:ea typeface="Arial Black" charset="0"/>
                <a:cs typeface="Arial Black" charset="0"/>
              </a:rPr>
              <a:t>and development environments</a:t>
            </a:r>
            <a:r>
              <a:rPr lang="en-US" sz="1800" kern="0" dirty="0" smtClean="0">
                <a:solidFill>
                  <a:srgbClr val="808080"/>
                </a:solidFill>
                <a:latin typeface="Arial"/>
                <a:ea typeface="ＭＳ Ｐゴシック"/>
                <a:cs typeface="Arial"/>
              </a:rPr>
              <a:t>, to build complex, domain-specific, software-intensive systems</a:t>
            </a:r>
          </a:p>
          <a:p>
            <a:pPr>
              <a:lnSpc>
                <a:spcPct val="120000"/>
              </a:lnSpc>
              <a:spcBef>
                <a:spcPts val="600"/>
              </a:spcBef>
              <a:buFont typeface="Arial"/>
              <a:buChar char="•"/>
            </a:pPr>
            <a:r>
              <a:rPr lang="en-US" sz="1800" kern="0" dirty="0" smtClean="0">
                <a:solidFill>
                  <a:srgbClr val="808080"/>
                </a:solidFill>
                <a:latin typeface="Arial"/>
                <a:ea typeface="ＭＳ Ｐゴシック"/>
                <a:cs typeface="Arial"/>
              </a:rPr>
              <a:t>Eventually </a:t>
            </a:r>
            <a:r>
              <a:rPr lang="en-US" sz="1800" b="1" kern="0" dirty="0">
                <a:solidFill>
                  <a:srgbClr val="808080"/>
                </a:solidFill>
                <a:latin typeface="Arial Black" charset="0"/>
                <a:ea typeface="Arial Black" charset="0"/>
                <a:cs typeface="Arial Black" charset="0"/>
              </a:rPr>
              <a:t>limit the accidental complexity </a:t>
            </a:r>
            <a:r>
              <a:rPr lang="en-US" sz="1800" kern="0" dirty="0" smtClean="0">
                <a:solidFill>
                  <a:srgbClr val="808080"/>
                </a:solidFill>
                <a:latin typeface="Arial"/>
                <a:ea typeface="ＭＳ Ｐゴシック"/>
                <a:cs typeface="Arial"/>
              </a:rPr>
              <a:t>of industrial processes developments</a:t>
            </a: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(Grammar vs 'Meta'-models</a:t>
            </a:r>
            <a:r>
              <a:rPr lang="en-US" sz="1800" kern="0" dirty="0" smtClean="0">
                <a:solidFill>
                  <a:srgbClr val="808080"/>
                </a:solidFill>
              </a:rPr>
              <a:t>)</a:t>
            </a:r>
            <a:endParaRPr lang="en-US" sz="1800" kern="0" dirty="0">
              <a:solidFill>
                <a:srgbClr val="808080"/>
              </a:solidFill>
              <a:latin typeface="Arial"/>
              <a:ea typeface="ＭＳ Ｐゴシック"/>
              <a:cs typeface="Arial"/>
            </a:endParaRPr>
          </a:p>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Manage 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latin typeface="Aria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We plan with ca. 90 minutes presentations on concerns and technologies and ca. 90 minutes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involved languages.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272" y="4166220"/>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Today’s program</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12</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spcBef>
                <a:spcPts val="600"/>
              </a:spcBef>
              <a:buFont typeface="Arial" charset="0"/>
              <a:buChar char="•"/>
            </a:pPr>
            <a:r>
              <a:rPr lang="en-US" dirty="0"/>
              <a:t>14:00	Presentation: </a:t>
            </a:r>
            <a:r>
              <a:rPr lang="en-US" dirty="0" smtClean="0"/>
              <a:t>Opening</a:t>
            </a:r>
          </a:p>
          <a:p>
            <a:pPr marL="342900" indent="-342900">
              <a:lnSpc>
                <a:spcPct val="100000"/>
              </a:lnSpc>
              <a:spcBef>
                <a:spcPts val="600"/>
              </a:spcBef>
              <a:buFont typeface="Arial" charset="0"/>
              <a:buChar char="•"/>
            </a:pPr>
            <a:r>
              <a:rPr lang="en-US" dirty="0" smtClean="0"/>
              <a:t>14:15</a:t>
            </a:r>
            <a:r>
              <a:rPr lang="en-US" dirty="0"/>
              <a:t>	Presentation: GEMOC Initiative and </a:t>
            </a:r>
            <a:r>
              <a:rPr lang="en-US" dirty="0" smtClean="0"/>
              <a:t>Studio</a:t>
            </a:r>
          </a:p>
          <a:p>
            <a:pPr marL="342900" indent="-342900">
              <a:lnSpc>
                <a:spcPct val="100000"/>
              </a:lnSpc>
              <a:spcBef>
                <a:spcPts val="600"/>
              </a:spcBef>
              <a:buFont typeface="Arial" charset="0"/>
              <a:buChar char="•"/>
            </a:pPr>
            <a:r>
              <a:rPr lang="en-US" dirty="0" smtClean="0"/>
              <a:t>14:45</a:t>
            </a:r>
            <a:r>
              <a:rPr lang="en-US" dirty="0"/>
              <a:t>	Presentation: Model </a:t>
            </a:r>
            <a:r>
              <a:rPr lang="en-US" dirty="0" smtClean="0"/>
              <a:t>Execution</a:t>
            </a:r>
          </a:p>
          <a:p>
            <a:pPr marL="342900" indent="-342900">
              <a:lnSpc>
                <a:spcPct val="100000"/>
              </a:lnSpc>
              <a:spcBef>
                <a:spcPts val="600"/>
              </a:spcBef>
              <a:buFont typeface="Arial" charset="0"/>
              <a:buChar char="•"/>
            </a:pPr>
            <a:r>
              <a:rPr lang="en-US" dirty="0" smtClean="0"/>
              <a:t>15:00</a:t>
            </a:r>
            <a:r>
              <a:rPr lang="en-US" dirty="0"/>
              <a:t>	Hands-On: Setup and Model </a:t>
            </a:r>
            <a:r>
              <a:rPr lang="en-US" dirty="0" smtClean="0"/>
              <a:t>Execution</a:t>
            </a:r>
          </a:p>
          <a:p>
            <a:pPr marL="342900" indent="-342900">
              <a:lnSpc>
                <a:spcPct val="100000"/>
              </a:lnSpc>
              <a:spcBef>
                <a:spcPts val="600"/>
              </a:spcBef>
              <a:buFont typeface="Arial" charset="0"/>
              <a:buChar char="•"/>
            </a:pPr>
            <a:r>
              <a:rPr lang="en-US" dirty="0" smtClean="0"/>
              <a:t>15:10</a:t>
            </a:r>
            <a:r>
              <a:rPr lang="en-US" dirty="0"/>
              <a:t>	Presentation: </a:t>
            </a:r>
            <a:r>
              <a:rPr lang="en-US" dirty="0" smtClean="0"/>
              <a:t>Metamodeling</a:t>
            </a:r>
          </a:p>
          <a:p>
            <a:pPr marL="342900" indent="-342900">
              <a:lnSpc>
                <a:spcPct val="100000"/>
              </a:lnSpc>
              <a:spcBef>
                <a:spcPts val="600"/>
              </a:spcBef>
              <a:buFont typeface="Arial" charset="0"/>
              <a:buChar char="•"/>
            </a:pPr>
            <a:r>
              <a:rPr lang="en-US" dirty="0" smtClean="0"/>
              <a:t>15:30</a:t>
            </a:r>
            <a:r>
              <a:rPr lang="en-US" dirty="0"/>
              <a:t>	Coffee </a:t>
            </a:r>
            <a:r>
              <a:rPr lang="en-US" dirty="0" smtClean="0"/>
              <a:t>Break</a:t>
            </a:r>
          </a:p>
          <a:p>
            <a:pPr marL="342900" indent="-342900">
              <a:lnSpc>
                <a:spcPct val="100000"/>
              </a:lnSpc>
              <a:spcBef>
                <a:spcPts val="600"/>
              </a:spcBef>
              <a:buFont typeface="Arial" charset="0"/>
              <a:buChar char="•"/>
            </a:pPr>
            <a:r>
              <a:rPr lang="en-US" dirty="0" smtClean="0"/>
              <a:t>16:00</a:t>
            </a:r>
            <a:r>
              <a:rPr lang="en-US" dirty="0"/>
              <a:t>	Presentation: Concrete </a:t>
            </a:r>
            <a:r>
              <a:rPr lang="en-US" dirty="0" smtClean="0"/>
              <a:t>Syntax</a:t>
            </a:r>
          </a:p>
          <a:p>
            <a:pPr marL="342900" indent="-342900">
              <a:lnSpc>
                <a:spcPct val="100000"/>
              </a:lnSpc>
              <a:spcBef>
                <a:spcPts val="600"/>
              </a:spcBef>
              <a:buFont typeface="Arial" charset="0"/>
              <a:buChar char="•"/>
            </a:pPr>
            <a:r>
              <a:rPr lang="en-US" dirty="0" smtClean="0"/>
              <a:t>16:15</a:t>
            </a:r>
            <a:r>
              <a:rPr lang="en-US" dirty="0"/>
              <a:t>	Hands-On: Create Graphical Representation </a:t>
            </a:r>
            <a:endParaRPr lang="en-US" dirty="0" smtClean="0"/>
          </a:p>
          <a:p>
            <a:pPr marL="342900" indent="-342900">
              <a:lnSpc>
                <a:spcPct val="100000"/>
              </a:lnSpc>
              <a:spcBef>
                <a:spcPts val="600"/>
              </a:spcBef>
              <a:buFont typeface="Arial" charset="0"/>
              <a:buChar char="•"/>
            </a:pPr>
            <a:r>
              <a:rPr lang="en-US" dirty="0" smtClean="0"/>
              <a:t>16:35</a:t>
            </a:r>
            <a:r>
              <a:rPr lang="en-US" dirty="0"/>
              <a:t>	Presentation: MontiArc and Language </a:t>
            </a:r>
            <a:r>
              <a:rPr lang="en-US" dirty="0" smtClean="0"/>
              <a:t>Composition</a:t>
            </a:r>
          </a:p>
          <a:p>
            <a:pPr marL="342900" indent="-342900">
              <a:lnSpc>
                <a:spcPct val="100000"/>
              </a:lnSpc>
              <a:spcBef>
                <a:spcPts val="600"/>
              </a:spcBef>
              <a:buFont typeface="Arial" charset="0"/>
              <a:buChar char="•"/>
            </a:pPr>
            <a:r>
              <a:rPr lang="en-US" dirty="0" smtClean="0"/>
              <a:t>16:50</a:t>
            </a:r>
            <a:r>
              <a:rPr lang="en-US" dirty="0"/>
              <a:t>	Hands-On: Composing FSM and </a:t>
            </a:r>
            <a:r>
              <a:rPr lang="en-US" dirty="0" smtClean="0"/>
              <a:t>MontiArc</a:t>
            </a:r>
          </a:p>
          <a:p>
            <a:pPr marL="342900" indent="-342900">
              <a:lnSpc>
                <a:spcPct val="100000"/>
              </a:lnSpc>
              <a:spcBef>
                <a:spcPts val="600"/>
              </a:spcBef>
              <a:buFont typeface="Arial" charset="0"/>
              <a:buChar char="•"/>
            </a:pPr>
            <a:r>
              <a:rPr lang="en-US" dirty="0" smtClean="0"/>
              <a:t>17:15</a:t>
            </a:r>
            <a:r>
              <a:rPr lang="en-US" dirty="0"/>
              <a:t>	Summary, Discussion</a:t>
            </a:r>
          </a:p>
        </p:txBody>
      </p:sp>
    </p:spTree>
    <p:extLst>
      <p:ext uri="{BB962C8B-B14F-4D97-AF65-F5344CB8AC3E}">
        <p14:creationId xmlns:p14="http://schemas.microsoft.com/office/powerpoint/2010/main" val="1495783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PART 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14</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42900"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42900" indent="-342900">
              <a:spcBef>
                <a:spcPts val="600"/>
              </a:spcBef>
              <a:buFont typeface="Arial" charset="0"/>
              <a:buChar char="•"/>
            </a:pPr>
            <a:r>
              <a:rPr lang="en-US" sz="2000" dirty="0" smtClean="0"/>
              <a:t>“A system of symbols and rules used for communication with or between computers”</a:t>
            </a:r>
            <a:endParaRPr lang="en-US" sz="2000" dirty="0"/>
          </a:p>
          <a:p>
            <a:pPr marL="342900"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16</a:t>
            </a:fld>
            <a:endParaRPr lang="en-US" dirty="0"/>
          </a:p>
        </p:txBody>
      </p:sp>
      <p:sp>
        <p:nvSpPr>
          <p:cNvPr id="5" name="Inhaltsplatzhalter 4"/>
          <p:cNvSpPr>
            <a:spLocks noGrp="1"/>
          </p:cNvSpPr>
          <p:nvPr>
            <p:ph idx="1"/>
          </p:nvPr>
        </p:nvSpPr>
        <p:spPr/>
        <p:txBody>
          <a:bodyPr/>
          <a:lstStyle/>
          <a:p>
            <a:endParaRPr lang="en-US" sz="2800" b="1" dirty="0" smtClean="0"/>
          </a:p>
          <a:p>
            <a:r>
              <a:rPr lang="en-US" sz="28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17</a:t>
            </a:fld>
            <a:endParaRPr lang="en-US" dirty="0"/>
          </a:p>
        </p:txBody>
      </p:sp>
      <p:pic>
        <p:nvPicPr>
          <p:cNvPr id="18" name="Espace réservé du contenu 4" descr="TM-22.png"/>
          <p:cNvPicPr>
            <a:picLocks noChangeAspect="1"/>
          </p:cNvPicPr>
          <p:nvPr/>
        </p:nvPicPr>
        <p:blipFill>
          <a:blip r:embed="rId2"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17</a:t>
            </a:fld>
            <a:endParaRPr lang="en-US"/>
          </a:p>
        </p:txBody>
      </p:sp>
      <p:pic>
        <p:nvPicPr>
          <p:cNvPr id="20" name="Image 2" descr="InitialConfi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3" name="Image 9" descr="orange.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28" name="Image 14" descr="Capture d’écran 2012-10-22 à 23.38.4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a:t>Not targeted to a </a:t>
            </a:r>
            <a:r>
              <a:rPr lang="en-US" b="1" dirty="0"/>
              <a:t>particular kind of problem</a:t>
            </a:r>
            <a:r>
              <a:rPr lang="en-US" dirty="0"/>
              <a:t>, but to any kinds of software problem.</a:t>
            </a:r>
          </a:p>
        </p:txBody>
      </p:sp>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420888"/>
            <a:ext cx="3744416" cy="3744416"/>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526349"/>
            <a:ext cx="4248472" cy="35669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7357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People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graphicFrame>
        <p:nvGraphicFramePr>
          <p:cNvPr id="6" name="Inhaltsplatzhalter 5"/>
          <p:cNvGraphicFramePr>
            <a:graphicFrameLocks noGrp="1"/>
          </p:cNvGraphicFramePr>
          <p:nvPr>
            <p:ph idx="1"/>
            <p:extLst/>
          </p:nvPr>
        </p:nvGraphicFramePr>
        <p:xfrm>
          <a:off x="468313" y="3386688"/>
          <a:ext cx="8280400" cy="1554480"/>
        </p:xfrm>
        <a:graphic>
          <a:graphicData uri="http://schemas.openxmlformats.org/drawingml/2006/table">
            <a:tbl>
              <a:tblPr bandRow="1">
                <a:tableStyleId>{125E5076-3810-47DD-B79F-674D7AD40C01}</a:tableStyleId>
              </a:tblPr>
              <a:tblGrid>
                <a:gridCol w="2070100"/>
                <a:gridCol w="2070100"/>
                <a:gridCol w="2070100"/>
                <a:gridCol w="2070100"/>
              </a:tblGrid>
              <a:tr h="370840">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Olivier </a:t>
                      </a:r>
                      <a:br>
                        <a:rPr lang="de-DE" sz="1800" u="none" strike="noStrike" kern="1200" dirty="0" smtClean="0">
                          <a:effectLst/>
                        </a:rPr>
                      </a:br>
                      <a:r>
                        <a:rPr lang="de-DE" sz="1800" u="none" strike="noStrike" kern="1200" dirty="0" err="1" smtClean="0">
                          <a:effectLst/>
                        </a:rPr>
                        <a:t>Barais</a:t>
                      </a:r>
                      <a:r>
                        <a:rPr lang="de-DE" sz="1800" u="none" strike="noStrike" kern="1200" dirty="0" smtClean="0">
                          <a:effectLst/>
                        </a:rPr>
                        <a:t/>
                      </a:r>
                      <a:br>
                        <a:rPr lang="de-DE" sz="1800" u="none" strike="noStrike" kern="1200" dirty="0" smtClean="0">
                          <a:effectLst/>
                        </a:rPr>
                      </a:b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txBody>
                  <a:tcPr/>
                </a:tc>
                <a:tc>
                  <a:txBody>
                    <a:bodyPr/>
                    <a:lstStyle/>
                    <a:p>
                      <a:endParaRPr lang="de-DE" sz="1800" u="none" strike="noStrike" kern="1200" dirty="0" smtClean="0">
                        <a:effectLst/>
                      </a:endParaRPr>
                    </a:p>
                    <a:p>
                      <a:r>
                        <a:rPr lang="de-DE" sz="1800" u="none" strike="noStrike" kern="1200" dirty="0" smtClean="0">
                          <a:effectLst/>
                        </a:rPr>
                        <a:t>Benoit </a:t>
                      </a:r>
                      <a:r>
                        <a:rPr lang="de-DE" sz="1800" u="none" strike="noStrike" kern="1200" dirty="0" err="1" smtClean="0">
                          <a:effectLst/>
                        </a:rPr>
                        <a:t>Combemale</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endParaRPr lang="en-US" dirty="0"/>
                    </a:p>
                  </a:txBody>
                  <a:tcPr/>
                </a:tc>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Didier </a:t>
                      </a:r>
                      <a:br>
                        <a:rPr lang="de-DE" sz="1800" u="none" strike="noStrike" kern="1200" dirty="0" smtClean="0">
                          <a:effectLst/>
                        </a:rPr>
                      </a:br>
                      <a:r>
                        <a:rPr lang="de-DE" sz="1800" u="none" strike="noStrike" kern="1200" dirty="0" err="1" smtClean="0">
                          <a:effectLst/>
                        </a:rPr>
                        <a:t>Vojtisek</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endParaRPr lang="en-US" dirty="0"/>
                    </a:p>
                  </a:txBody>
                  <a:tcPr/>
                </a:tc>
                <a:tc>
                  <a:txBody>
                    <a:bodyPr/>
                    <a:lstStyle/>
                    <a:p>
                      <a:endParaRPr lang="en-US" dirty="0" smtClean="0"/>
                    </a:p>
                    <a:p>
                      <a:r>
                        <a:rPr lang="en-US" dirty="0" smtClean="0"/>
                        <a:t>Andreas </a:t>
                      </a:r>
                      <a:r>
                        <a:rPr lang="en-US" dirty="0" err="1" smtClean="0"/>
                        <a:t>Wortmann</a:t>
                      </a:r>
                      <a:endParaRPr lang="en-US" dirty="0" smtClean="0"/>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smtClean="0"/>
                        <a:t>RWTH Aachen</a:t>
                      </a:r>
                      <a:endParaRPr lang="en-US" sz="1800" dirty="0" smtClean="0"/>
                    </a:p>
                    <a:p>
                      <a:pPr marL="0" marR="0" indent="0" algn="l" defTabSz="457130" rtl="0" eaLnBrk="1" fontAlgn="auto" latinLnBrk="0" hangingPunct="1">
                        <a:lnSpc>
                          <a:spcPct val="100000"/>
                        </a:lnSpc>
                        <a:spcBef>
                          <a:spcPts val="0"/>
                        </a:spcBef>
                        <a:spcAft>
                          <a:spcPts val="0"/>
                        </a:spcAft>
                        <a:buClrTx/>
                        <a:buSzTx/>
                        <a:buFontTx/>
                        <a:buNone/>
                        <a:tabLst/>
                        <a:defRPr/>
                      </a:pPr>
                      <a:endParaRPr lang="fr-FR" sz="1400" dirty="0" smtClean="0"/>
                    </a:p>
                  </a:txBody>
                  <a:tcPr/>
                </a:tc>
              </a:tr>
            </a:tbl>
          </a:graphicData>
        </a:graphic>
      </p:graphicFrame>
      <p:pic>
        <p:nvPicPr>
          <p:cNvPr id="9" name="Bild 8"/>
          <p:cNvPicPr>
            <a:picLocks/>
          </p:cNvPicPr>
          <p:nvPr/>
        </p:nvPicPr>
        <p:blipFill>
          <a:blip r:embed="rId2">
            <a:extLst>
              <a:ext uri="{28A0092B-C50C-407E-A947-70E740481C1C}">
                <a14:useLocalDpi xmlns:a14="http://schemas.microsoft.com/office/drawing/2010/main" val="0"/>
              </a:ext>
            </a:extLst>
          </a:blip>
          <a:stretch>
            <a:fillRect/>
          </a:stretch>
        </p:blipFill>
        <p:spPr>
          <a:xfrm>
            <a:off x="4716016" y="1494710"/>
            <a:ext cx="1800000" cy="2160000"/>
          </a:xfrm>
          <a:prstGeom prst="rect">
            <a:avLst/>
          </a:prstGeom>
        </p:spPr>
      </p:pic>
      <p:pic>
        <p:nvPicPr>
          <p:cNvPr id="10" name="Bild 9"/>
          <p:cNvPicPr>
            <a:picLocks/>
          </p:cNvPicPr>
          <p:nvPr/>
        </p:nvPicPr>
        <p:blipFill rotWithShape="1">
          <a:blip r:embed="rId3">
            <a:extLst>
              <a:ext uri="{28A0092B-C50C-407E-A947-70E740481C1C}">
                <a14:useLocalDpi xmlns:a14="http://schemas.microsoft.com/office/drawing/2010/main" val="0"/>
              </a:ext>
            </a:extLst>
          </a:blip>
          <a:srcRect l="10001" r="6656"/>
          <a:stretch/>
        </p:blipFill>
        <p:spPr>
          <a:xfrm>
            <a:off x="2699792" y="1494710"/>
            <a:ext cx="1800200" cy="2160000"/>
          </a:xfrm>
          <a:prstGeom prst="rect">
            <a:avLst/>
          </a:prstGeom>
        </p:spPr>
      </p:pic>
      <p:pic>
        <p:nvPicPr>
          <p:cNvPr id="11" name="Bild 10"/>
          <p:cNvPicPr>
            <a:picLocks noChangeAspect="1"/>
          </p:cNvPicPr>
          <p:nvPr/>
        </p:nvPicPr>
        <p:blipFill rotWithShape="1">
          <a:blip r:embed="rId4">
            <a:extLst>
              <a:ext uri="{28A0092B-C50C-407E-A947-70E740481C1C}">
                <a14:useLocalDpi xmlns:a14="http://schemas.microsoft.com/office/drawing/2010/main" val="0"/>
              </a:ext>
            </a:extLst>
          </a:blip>
          <a:srcRect t="8711"/>
          <a:stretch/>
        </p:blipFill>
        <p:spPr>
          <a:xfrm>
            <a:off x="611560" y="1494710"/>
            <a:ext cx="1800000" cy="2160000"/>
          </a:xfrm>
          <a:prstGeom prst="rect">
            <a:avLst/>
          </a:prstGeom>
        </p:spPr>
      </p:pic>
      <p:pic>
        <p:nvPicPr>
          <p:cNvPr id="12" name="Bild 11"/>
          <p:cNvPicPr>
            <a:picLocks noChangeAspect="1"/>
          </p:cNvPicPr>
          <p:nvPr/>
        </p:nvPicPr>
        <p:blipFill rotWithShape="1">
          <a:blip r:embed="rId5">
            <a:extLst>
              <a:ext uri="{28A0092B-C50C-407E-A947-70E740481C1C}">
                <a14:useLocalDpi xmlns:a14="http://schemas.microsoft.com/office/drawing/2010/main" val="0"/>
              </a:ext>
            </a:extLst>
          </a:blip>
          <a:srcRect l="22431" t="24484" r="30362"/>
          <a:stretch/>
        </p:blipFill>
        <p:spPr>
          <a:xfrm>
            <a:off x="6812865" y="1485135"/>
            <a:ext cx="1800400" cy="2160001"/>
          </a:xfrm>
          <a:prstGeom prst="rect">
            <a:avLst/>
          </a:prstGeom>
        </p:spPr>
      </p:pic>
    </p:spTree>
    <p:extLst>
      <p:ext uri="{BB962C8B-B14F-4D97-AF65-F5344CB8AC3E}">
        <p14:creationId xmlns:p14="http://schemas.microsoft.com/office/powerpoint/2010/main" val="50862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20</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42900"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42900" indent="-342900">
              <a:buFont typeface="Arial" charset="0"/>
              <a:buChar char="•"/>
            </a:pPr>
            <a:r>
              <a:rPr lang="en-US" b="1" dirty="0"/>
              <a:t>Long history</a:t>
            </a:r>
            <a:r>
              <a:rPr lang="en-US" dirty="0"/>
              <a:t>: used for almost as long as computing </a:t>
            </a:r>
            <a:endParaRPr lang="en-US" dirty="0" smtClean="0"/>
          </a:p>
          <a:p>
            <a:pPr marL="342900" indent="-342900">
              <a:buFont typeface="Arial" charset="0"/>
              <a:buChar char="•"/>
            </a:pPr>
            <a:r>
              <a:rPr lang="en-US" dirty="0" smtClean="0"/>
              <a:t>You’re </a:t>
            </a:r>
            <a:r>
              <a:rPr lang="en-US" dirty="0"/>
              <a:t>using DSLs in a daily basis</a:t>
            </a:r>
          </a:p>
          <a:p>
            <a:pPr marL="342900"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467545" y="1268760"/>
            <a:ext cx="3240360" cy="1780766"/>
          </a:xfrm>
          <a:prstGeom prst="rect">
            <a:avLst/>
          </a:prstGeom>
        </p:spPr>
      </p:pic>
      <p:sp>
        <p:nvSpPr>
          <p:cNvPr id="7" name="Textfeld 6"/>
          <p:cNvSpPr txBox="1"/>
          <p:nvPr/>
        </p:nvSpPr>
        <p:spPr>
          <a:xfrm>
            <a:off x="1041213"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1" y="1268761"/>
            <a:ext cx="2520280" cy="1770582"/>
          </a:xfrm>
          <a:prstGeom prst="rect">
            <a:avLst/>
          </a:prstGeom>
        </p:spPr>
      </p:pic>
      <p:sp>
        <p:nvSpPr>
          <p:cNvPr id="9" name="Textfeld 8"/>
          <p:cNvSpPr txBox="1"/>
          <p:nvPr/>
        </p:nvSpPr>
        <p:spPr>
          <a:xfrm>
            <a:off x="4065549"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4599" y="1268760"/>
            <a:ext cx="2385514" cy="1770582"/>
          </a:xfrm>
          <a:prstGeom prst="rect">
            <a:avLst/>
          </a:prstGeom>
        </p:spPr>
      </p:pic>
      <p:sp>
        <p:nvSpPr>
          <p:cNvPr id="11" name="Textfeld 10"/>
          <p:cNvSpPr txBox="1"/>
          <p:nvPr/>
        </p:nvSpPr>
        <p:spPr>
          <a:xfrm>
            <a:off x="6760844"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74" y="3553582"/>
            <a:ext cx="3240360" cy="1785438"/>
          </a:xfrm>
          <a:prstGeom prst="rect">
            <a:avLst/>
          </a:prstGeom>
        </p:spPr>
      </p:pic>
      <p:sp>
        <p:nvSpPr>
          <p:cNvPr id="13" name="Textfeld 12"/>
          <p:cNvSpPr txBox="1"/>
          <p:nvPr/>
        </p:nvSpPr>
        <p:spPr>
          <a:xfrm>
            <a:off x="1040442"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7256" y="4325708"/>
            <a:ext cx="2520280" cy="324392"/>
          </a:xfrm>
          <a:prstGeom prst="rect">
            <a:avLst/>
          </a:prstGeom>
        </p:spPr>
      </p:pic>
      <p:sp>
        <p:nvSpPr>
          <p:cNvPr id="15" name="Textfeld 14"/>
          <p:cNvSpPr txBox="1"/>
          <p:nvPr/>
        </p:nvSpPr>
        <p:spPr>
          <a:xfrm>
            <a:off x="4063152"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649859" y="3669289"/>
            <a:ext cx="2314629" cy="1703927"/>
          </a:xfrm>
          <a:prstGeom prst="rect">
            <a:avLst/>
          </a:prstGeom>
        </p:spPr>
      </p:pic>
      <p:sp>
        <p:nvSpPr>
          <p:cNvPr id="19" name="Textfeld 18"/>
          <p:cNvSpPr txBox="1"/>
          <p:nvPr/>
        </p:nvSpPr>
        <p:spPr>
          <a:xfrm>
            <a:off x="6725401"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Software Language Engineering (SLE)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22</a:t>
            </a:fld>
            <a:endParaRPr lang="en-US" dirty="0"/>
          </a:p>
        </p:txBody>
      </p:sp>
      <p:sp>
        <p:nvSpPr>
          <p:cNvPr id="5" name="Inhaltsplatzhalter 4"/>
          <p:cNvSpPr>
            <a:spLocks noGrp="1"/>
          </p:cNvSpPr>
          <p:nvPr>
            <p:ph idx="1"/>
          </p:nvPr>
        </p:nvSpPr>
        <p:spPr/>
        <p:txBody>
          <a:bodyPr/>
          <a:lstStyle/>
          <a:p>
            <a:pPr marL="342900" indent="-342900">
              <a:lnSpc>
                <a:spcPct val="100000"/>
              </a:lnSpc>
              <a:buFont typeface="Arial"/>
              <a:buChar char="•"/>
            </a:pPr>
            <a:r>
              <a:rPr lang="en-US" dirty="0"/>
              <a:t>Application of </a:t>
            </a:r>
            <a:r>
              <a:rPr lang="en-US" b="1" dirty="0"/>
              <a:t>systematic, disciplined, and measurable </a:t>
            </a:r>
            <a:r>
              <a:rPr lang="en-US" dirty="0"/>
              <a:t>approaches to the development, deployment, use, and maintenance of software (domain-specific) languages</a:t>
            </a:r>
          </a:p>
          <a:p>
            <a:pPr marL="342900" indent="-342900">
              <a:lnSpc>
                <a:spcPct val="100000"/>
              </a:lnSpc>
              <a:buFont typeface="Arial"/>
              <a:buChar char="•"/>
            </a:pPr>
            <a:endParaRPr lang="en-US" sz="1200" dirty="0"/>
          </a:p>
          <a:p>
            <a:pPr marL="342900" indent="-342900">
              <a:lnSpc>
                <a:spcPct val="100000"/>
              </a:lnSpc>
              <a:buFont typeface="Arial"/>
              <a:buChar char="•"/>
            </a:pPr>
            <a:r>
              <a:rPr lang="en-US" dirty="0"/>
              <a:t>Supported by various kind of </a:t>
            </a:r>
            <a:r>
              <a:rPr lang="en-US" b="1" dirty="0" smtClean="0"/>
              <a:t>language workbenches</a:t>
            </a:r>
            <a:endParaRPr lang="en-US" b="1" dirty="0"/>
          </a:p>
          <a:p>
            <a:pPr marL="1076212" lvl="2" indent="-342900">
              <a:lnSpc>
                <a:spcPct val="100000"/>
              </a:lnSpc>
              <a:buFont typeface="Arial"/>
              <a:buChar char="•"/>
            </a:pPr>
            <a:r>
              <a:rPr lang="en-US" dirty="0"/>
              <a:t>Eclipse EMF, </a:t>
            </a:r>
            <a:r>
              <a:rPr lang="en-US" dirty="0" err="1"/>
              <a:t>xText</a:t>
            </a:r>
            <a:r>
              <a:rPr lang="en-US" dirty="0"/>
              <a:t>, Sirius, Melange, GEMOC, Papyrus</a:t>
            </a:r>
          </a:p>
          <a:p>
            <a:pPr marL="1076212" lvl="2" indent="-342900">
              <a:lnSpc>
                <a:spcPct val="100000"/>
              </a:lnSpc>
              <a:buFont typeface="Arial"/>
              <a:buChar char="•"/>
            </a:pPr>
            <a:r>
              <a:rPr lang="en-US" dirty="0" err="1"/>
              <a:t>Jetbrain’s</a:t>
            </a:r>
            <a:r>
              <a:rPr lang="en-US" dirty="0"/>
              <a:t> </a:t>
            </a:r>
            <a:r>
              <a:rPr lang="en-US" dirty="0" smtClean="0"/>
              <a:t>MPS, </a:t>
            </a:r>
            <a:r>
              <a:rPr lang="en-US" dirty="0" err="1" smtClean="0"/>
              <a:t>MontiCore</a:t>
            </a:r>
            <a:r>
              <a:rPr lang="en-US" dirty="0" smtClean="0"/>
              <a:t>, Rascal</a:t>
            </a:r>
            <a:endParaRPr lang="en-US" dirty="0"/>
          </a:p>
          <a:p>
            <a:pPr marL="1076212" lvl="2" indent="-342900">
              <a:lnSpc>
                <a:spcPct val="100000"/>
              </a:lnSpc>
              <a:buFont typeface="Arial"/>
              <a:buChar char="•"/>
            </a:pPr>
            <a:r>
              <a:rPr lang="en-US" dirty="0"/>
              <a:t>MS DSL Tools</a:t>
            </a:r>
          </a:p>
          <a:p>
            <a:pPr marL="1076212" lvl="2" indent="-342900">
              <a:lnSpc>
                <a:spcPct val="100000"/>
              </a:lnSpc>
              <a:buFont typeface="Arial"/>
              <a:buChar char="•"/>
            </a:pPr>
            <a:r>
              <a:rPr lang="en-US" dirty="0" smtClean="0"/>
              <a:t>etc</a:t>
            </a:r>
            <a:r>
              <a:rPr lang="en-US" dirty="0"/>
              <a:t>.</a:t>
            </a:r>
          </a:p>
          <a:p>
            <a:pPr marL="361945" lvl="1" indent="-342900">
              <a:lnSpc>
                <a:spcPct val="100000"/>
              </a:lnSpc>
              <a:buFont typeface="Arial"/>
              <a:buChar char="•"/>
            </a:pPr>
            <a:endParaRPr lang="en-US" sz="1200" dirty="0"/>
          </a:p>
          <a:p>
            <a:pPr marL="342900" indent="-342900">
              <a:lnSpc>
                <a:spcPct val="100000"/>
              </a:lnSpc>
              <a:buFont typeface="Arial"/>
              <a:buChar char="•"/>
            </a:pPr>
            <a:r>
              <a:rPr lang="en-US" dirty="0"/>
              <a:t>Various 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metamodel, ontology, etc.</a:t>
            </a:r>
          </a:p>
          <a:p>
            <a:pPr marL="361945" lvl="1" indent="-342900">
              <a:lnSpc>
                <a:spcPct val="100000"/>
              </a:lnSpc>
              <a:buFont typeface="Arial"/>
              <a:buChar char="•"/>
            </a:pPr>
            <a:endParaRPr lang="en-US" sz="1200" dirty="0"/>
          </a:p>
          <a:p>
            <a:pPr marL="361945" lvl="1" indent="-342900">
              <a:lnSpc>
                <a:spcPct val="100000"/>
              </a:lnSpc>
              <a:buFont typeface="Arial"/>
              <a:buChar char="•"/>
            </a:pPr>
            <a:r>
              <a:rPr lang="en-US" dirty="0"/>
              <a:t>More and more literature, a dedicated Intl. conference (ACM SLE, cf. </a:t>
            </a:r>
            <a:r>
              <a:rPr lang="en-US" u="sng" dirty="0" err="1" smtClean="0">
                <a:solidFill>
                  <a:srgbClr val="FF0000"/>
                </a:solidFill>
              </a:rPr>
              <a:t>www.sleconf.org</a:t>
            </a:r>
            <a:r>
              <a:rPr lang="en-US" dirty="0"/>
              <a:t>)…</a:t>
            </a:r>
          </a:p>
          <a:p>
            <a:endParaRPr lang="en-US" dirty="0"/>
          </a:p>
        </p:txBody>
      </p:sp>
    </p:spTree>
    <p:extLst>
      <p:ext uri="{BB962C8B-B14F-4D97-AF65-F5344CB8AC3E}">
        <p14:creationId xmlns:p14="http://schemas.microsoft.com/office/powerpoint/2010/main" val="1636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are languages made of?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23</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400" dirty="0" smtClean="0"/>
              <a:t>“The words, their pronunciation, and the methods of combining them used and understood by a community”</a:t>
            </a:r>
          </a:p>
          <a:p>
            <a:pPr marL="342900" indent="-342900">
              <a:spcBef>
                <a:spcPts val="600"/>
              </a:spcBef>
              <a:buFont typeface="Arial" charset="0"/>
              <a:buChar char="•"/>
            </a:pPr>
            <a:endParaRPr lang="en-US" sz="2400" dirty="0" smtClean="0"/>
          </a:p>
          <a:p>
            <a:pPr marL="342900" indent="-342900">
              <a:spcBef>
                <a:spcPts val="600"/>
              </a:spcBef>
              <a:buFont typeface="Arial" charset="0"/>
              <a:buChar char="•"/>
            </a:pPr>
            <a:r>
              <a:rPr lang="en-US" sz="2400" b="1" dirty="0" smtClean="0"/>
              <a:t>Concrete syntax</a:t>
            </a:r>
            <a:r>
              <a:rPr lang="en-US" sz="2400" dirty="0" smtClean="0"/>
              <a:t>: their words</a:t>
            </a:r>
          </a:p>
          <a:p>
            <a:pPr marL="342900" indent="-342900">
              <a:spcBef>
                <a:spcPts val="600"/>
              </a:spcBef>
              <a:buFont typeface="Arial" charset="0"/>
              <a:buChar char="•"/>
            </a:pPr>
            <a:r>
              <a:rPr lang="en-US" sz="2400" b="1" dirty="0" smtClean="0"/>
              <a:t>Abstract syntax</a:t>
            </a:r>
            <a:r>
              <a:rPr lang="en-US" sz="2400" dirty="0" smtClean="0"/>
              <a:t>: their combination methods		</a:t>
            </a:r>
          </a:p>
          <a:p>
            <a:pPr marL="342900" indent="-342900">
              <a:spcBef>
                <a:spcPts val="600"/>
              </a:spcBef>
              <a:buFont typeface="Arial" charset="0"/>
              <a:buChar char="•"/>
            </a:pPr>
            <a:r>
              <a:rPr lang="en-US" sz="2400" b="1" dirty="0" smtClean="0"/>
              <a:t>Semantics</a:t>
            </a:r>
            <a:r>
              <a:rPr lang="en-US" sz="2400" dirty="0" smtClean="0"/>
              <a:t>: how they understood</a:t>
            </a:r>
            <a:endParaRPr lang="en-US" sz="2400" dirty="0"/>
          </a:p>
        </p:txBody>
      </p:sp>
    </p:spTree>
    <p:extLst>
      <p:ext uri="{BB962C8B-B14F-4D97-AF65-F5344CB8AC3E}">
        <p14:creationId xmlns:p14="http://schemas.microsoft.com/office/powerpoint/2010/main" val="213973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24</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65522"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in model-driven engineering</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25</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26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TODO: What is this slide about?</a:t>
            </a:r>
            <a:endParaRPr lang="en-US" kern="0" dirty="0"/>
          </a:p>
        </p:txBody>
      </p:sp>
      <p:pic>
        <p:nvPicPr>
          <p:cNvPr id="15" name="Imag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27</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28</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29</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366996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30</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31</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32</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33</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34</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integrated development environment with 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36</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37</a:t>
            </a:fld>
            <a:endParaRPr lang="fr-FR"/>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2.1 Running the FSM example</a:t>
            </a:r>
            <a:endParaRPr lang="en-US" kern="0" dirty="0"/>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146591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38</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39</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4</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1818902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41</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6" name="Espace réservé du contenu 7"/>
          <p:cNvSpPr>
            <a:spLocks noGrp="1"/>
          </p:cNvSpPr>
          <p:nvPr>
            <p:ph idx="1"/>
          </p:nvPr>
        </p:nvSpPr>
        <p:spPr>
          <a:xfrm>
            <a:off x="4675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46</a:t>
            </a:fld>
            <a:endParaRPr lang="en-US" dirty="0"/>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2.2 Adding new concepts to your language</a:t>
            </a: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95474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47</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48</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5</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51</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kern="0" dirty="0" err="1" smtClean="0"/>
              <a:t>OCLInEcore</a:t>
            </a:r>
            <a:r>
              <a:rPr lang="en-US" sz="2000" kern="0" dirty="0" smtClean="0"/>
              <a:t> 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Tree>
    <p:extLst>
      <p:ext uri="{BB962C8B-B14F-4D97-AF65-F5344CB8AC3E}">
        <p14:creationId xmlns:p14="http://schemas.microsoft.com/office/powerpoint/2010/main" val="1334213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52</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53</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using interpreters</a:t>
            </a:r>
          </a:p>
          <a:p>
            <a:pPr marL="1190512" lvl="2" indent="-457200">
              <a:buFont typeface="+mj-lt"/>
              <a:buAutoNum type="arabicPeriod"/>
            </a:pPr>
            <a:r>
              <a:rPr lang="en-US" b="1" dirty="0" smtClean="0"/>
              <a:t>Translational</a:t>
            </a:r>
            <a:r>
              <a:rPr lang="en-US" dirty="0" smtClean="0"/>
              <a:t>: code generation</a:t>
            </a:r>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54</a:t>
            </a:fld>
            <a:endParaRPr lang="en-US" dirty="0"/>
          </a:p>
        </p:txBody>
      </p:sp>
      <p:sp>
        <p:nvSpPr>
          <p:cNvPr id="5" name="Inhaltsplatzhalter 4"/>
          <p:cNvSpPr>
            <a:spLocks noGrp="1"/>
          </p:cNvSpPr>
          <p:nvPr>
            <p:ph idx="1"/>
          </p:nvPr>
        </p:nvSpPr>
        <p:spPr/>
        <p:txBody>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Ecore enables adding behavior to metamodel</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adding of new functionality</a:t>
            </a:r>
            <a:endParaRPr lang="en-US" dirty="0"/>
          </a:p>
        </p:txBody>
      </p:sp>
    </p:spTree>
    <p:extLst>
      <p:ext uri="{BB962C8B-B14F-4D97-AF65-F5344CB8AC3E}">
        <p14:creationId xmlns:p14="http://schemas.microsoft.com/office/powerpoint/2010/main" val="838184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with aspect oriented syntactic sugar</a:t>
            </a:r>
          </a:p>
          <a:p>
            <a:pPr marL="1076212" lvl="2" indent="-342900">
              <a:lnSpc>
                <a:spcPct val="120000"/>
              </a:lnSpc>
              <a:buFont typeface="Arial" charset="0"/>
              <a:buChar char="•"/>
            </a:pPr>
            <a:r>
              <a:rPr lang="en-US" dirty="0"/>
              <a:t>t</a:t>
            </a:r>
            <a:r>
              <a:rPr lang="en-US" dirty="0" smtClean="0"/>
              <a:t>he programmers see the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 </a:t>
            </a:r>
            <a:r>
              <a:rPr lang="en-US" dirty="0" smtClean="0">
                <a:latin typeface="Courier New" charset="0"/>
                <a:ea typeface="Courier New" charset="0"/>
                <a:cs typeface="Courier New" charset="0"/>
              </a:rPr>
              <a:t>@Step </a:t>
            </a:r>
            <a:r>
              <a:rPr lang="en-US" dirty="0" smtClean="0"/>
              <a:t>executable model parts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definition</a:t>
            </a:r>
          </a:p>
          <a:p>
            <a:pPr marL="342900" indent="-342900">
              <a:lnSpc>
                <a:spcPct val="120000"/>
              </a:lnSpc>
              <a:buFont typeface="Arial" charset="0"/>
              <a:buChar char="•"/>
            </a:pPr>
            <a:r>
              <a:rPr lang="en-US" dirty="0" smtClean="0"/>
              <a:t>Compose static metamodel (Ecore) with dynamic aspects (Kermeta) to generate a language </a:t>
            </a:r>
            <a:r>
              <a:rPr lang="en-US" dirty="0"/>
              <a:t>implementation</a:t>
            </a:r>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57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2.3 Completing the dynamic </a:t>
            </a:r>
            <a:r>
              <a:rPr lang="en-US" kern="0" dirty="0" smtClean="0"/>
              <a:t>semantics of FSM</a:t>
            </a:r>
            <a:endParaRPr lang="en-US" kern="0" dirty="0"/>
          </a:p>
          <a:p>
            <a:pPr marL="0" indent="0">
              <a:buNone/>
            </a:pPr>
            <a:r>
              <a:rPr lang="en-US" kern="0" dirty="0"/>
              <a:t/>
            </a:r>
            <a:br>
              <a:rPr lang="en-US" kern="0" dirty="0"/>
            </a:br>
            <a:endParaRPr lang="en-US" kern="0" dirty="0"/>
          </a:p>
        </p:txBody>
      </p:sp>
    </p:spTree>
    <p:extLst>
      <p:ext uri="{BB962C8B-B14F-4D97-AF65-F5344CB8AC3E}">
        <p14:creationId xmlns:p14="http://schemas.microsoft.com/office/powerpoint/2010/main" val="262964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58</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59</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Image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6</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63</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64</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65</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66</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67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2.4 Concrete graphical syntax with Sirius</a:t>
            </a:r>
            <a:endParaRPr lang="en-US" kern="0" dirty="0"/>
          </a:p>
        </p:txBody>
      </p:sp>
    </p:spTree>
    <p:extLst>
      <p:ext uri="{BB962C8B-B14F-4D97-AF65-F5344CB8AC3E}">
        <p14:creationId xmlns:p14="http://schemas.microsoft.com/office/powerpoint/2010/main" val="1695748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68</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69</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71</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72</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73</a:t>
            </a:fld>
            <a:endParaRPr lang="en-US" dirty="0"/>
          </a:p>
        </p:txBody>
      </p:sp>
      <p:sp>
        <p:nvSpPr>
          <p:cNvPr id="5" name="Inhaltsplatzhalter 4"/>
          <p:cNvSpPr>
            <a:spLocks noGrp="1"/>
          </p:cNvSpPr>
          <p:nvPr>
            <p:ph idx="1"/>
          </p:nvPr>
        </p:nvSpPr>
        <p:spPr/>
        <p:txBody>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smtClean="0"/>
              <a:t>Ecore metamodel </a:t>
            </a:r>
            <a:r>
              <a:rPr lang="en-US" sz="1800" dirty="0" smtClean="0"/>
              <a:t>with new variables, guards, and transitions</a:t>
            </a:r>
          </a:p>
          <a:p>
            <a:pPr marL="1190512" lvl="2" indent="-457200">
              <a:lnSpc>
                <a:spcPct val="120000"/>
              </a:lnSpc>
              <a:buFont typeface="Arial" charset="0"/>
              <a:buChar char="•"/>
            </a:pPr>
            <a:r>
              <a:rPr lang="en-US" sz="1800" dirty="0" smtClean="0"/>
              <a:t>restricted it using </a:t>
            </a:r>
            <a:r>
              <a:rPr lang="en-US" sz="1800" b="1" dirty="0" smtClean="0"/>
              <a:t>OCL well-formedness </a:t>
            </a:r>
            <a:r>
              <a:rPr lang="en-US" sz="1800" dirty="0" smtClean="0"/>
              <a:t>rules</a:t>
            </a:r>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smtClean="0"/>
              <a:t>combined two modeling languages </a:t>
            </a:r>
            <a:r>
              <a:rPr lang="en-US" sz="1800" dirty="0" smtClean="0"/>
              <a:t>to produce executable architecture models using Melange</a:t>
            </a:r>
          </a:p>
          <a:p>
            <a:pPr marL="457200" indent="-457200">
              <a:lnSpc>
                <a:spcPct val="120000"/>
              </a:lnSpc>
              <a:buFont typeface="Arial" charset="0"/>
              <a:buChar char="•"/>
            </a:pPr>
            <a:r>
              <a:rPr lang="en-US" sz="2000" dirty="0" smtClean="0"/>
              <a:t>We hope you enjoyed it and are consider building your own DSLs where appropriate</a:t>
            </a:r>
            <a:endParaRPr lang="en-US" sz="2000" dirty="0"/>
          </a:p>
          <a:p>
            <a:pPr marL="457200" indent="-457200">
              <a:lnSpc>
                <a:spcPct val="120000"/>
              </a:lnSpc>
              <a:buFont typeface="Arial" charset="0"/>
              <a:buChar char="•"/>
            </a:pPr>
            <a:r>
              <a:rPr lang="en-US" sz="2000" dirty="0" smtClean="0"/>
              <a:t>Before you leave: please answer six questions: </a:t>
            </a:r>
            <a:r>
              <a:rPr lang="en-US" sz="2000" u="sng" dirty="0">
                <a:solidFill>
                  <a:schemeClr val="bg2"/>
                </a:solidFill>
              </a:rPr>
              <a:t>https://goo.gl/NKZLAF</a:t>
            </a:r>
            <a:endParaRPr lang="en-US" sz="2000" u="sng" dirty="0" smtClean="0">
              <a:solidFill>
                <a:schemeClr val="bg2"/>
              </a:solidFill>
            </a:endParaRPr>
          </a:p>
        </p:txBody>
      </p:sp>
    </p:spTree>
    <p:extLst>
      <p:ext uri="{BB962C8B-B14F-4D97-AF65-F5344CB8AC3E}">
        <p14:creationId xmlns:p14="http://schemas.microsoft.com/office/powerpoint/2010/main" val="892295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Thank</a:t>
            </a:r>
            <a:r>
              <a:rPr lang="fr-FR" dirty="0" smtClean="0"/>
              <a:t> </a:t>
            </a:r>
            <a:r>
              <a:rPr lang="fr-FR" dirty="0" err="1" smtClean="0"/>
              <a:t>you</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74</a:t>
            </a:fld>
            <a:endParaRPr lang="fr-FR"/>
          </a:p>
        </p:txBody>
      </p:sp>
      <p:sp>
        <p:nvSpPr>
          <p:cNvPr id="5" name="Textplatzhalter 4"/>
          <p:cNvSpPr>
            <a:spLocks noGrp="1"/>
          </p:cNvSpPr>
          <p:nvPr>
            <p:ph type="body" idx="1"/>
          </p:nvPr>
        </p:nvSpPr>
        <p:spPr/>
        <p:txBody>
          <a:bodyPr/>
          <a:lstStyle/>
          <a:p>
            <a:r>
              <a:rPr lang="en-US" dirty="0" smtClean="0"/>
              <a:t>The </a:t>
            </a:r>
            <a:r>
              <a:rPr lang="en-US" dirty="0"/>
              <a:t>E</a:t>
            </a:r>
            <a:r>
              <a:rPr lang="en-US" dirty="0" smtClean="0"/>
              <a:t>nd</a:t>
            </a:r>
            <a:endParaRPr lang="en-US" dirty="0"/>
          </a:p>
        </p:txBody>
      </p:sp>
    </p:spTree>
    <p:extLst>
      <p:ext uri="{BB962C8B-B14F-4D97-AF65-F5344CB8AC3E}">
        <p14:creationId xmlns:p14="http://schemas.microsoft.com/office/powerpoint/2010/main" val="1324263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42900" indent="-342900">
              <a:buFont typeface="Arial" charset="0"/>
              <a:buChar char="•"/>
            </a:pPr>
            <a:r>
              <a:rPr lang="en-US" dirty="0" smtClean="0"/>
              <a:t>See how EMF+GEMOC technologies help to (semi-automatically) build the tooling for a DSL IDE</a:t>
            </a:r>
          </a:p>
          <a:p>
            <a:pPr marL="342900" indent="-342900">
              <a:buFont typeface="Arial" charset="0"/>
              <a:buChar char="•"/>
            </a:pPr>
            <a:r>
              <a:rPr lang="en-US" dirty="0" smtClean="0"/>
              <a:t>Extend a DSL: </a:t>
            </a:r>
            <a:r>
              <a:rPr lang="en-US" b="1" dirty="0" smtClean="0"/>
              <a:t>structure and behavior</a:t>
            </a:r>
          </a:p>
          <a:p>
            <a:pPr marL="342900" indent="-342900">
              <a:buFont typeface="Arial" charset="0"/>
              <a:buChar char="•"/>
            </a:pPr>
            <a:r>
              <a:rPr lang="en-US" b="1" dirty="0" smtClean="0"/>
              <a:t>Lectures and hands-on sessions </a:t>
            </a:r>
            <a:r>
              <a:rPr lang="en-US" dirty="0" smtClean="0"/>
              <a:t>using FSM and </a:t>
            </a:r>
            <a:r>
              <a:rPr lang="en-US" dirty="0" err="1" smtClean="0"/>
              <a:t>XMontiArc</a:t>
            </a:r>
            <a:endParaRPr lang="en-US" dirty="0" smtClean="0"/>
          </a:p>
          <a:p>
            <a:pPr marL="342900" indent="-342900">
              <a:buFont typeface="Arial" charset="0"/>
              <a:buChar char="•"/>
            </a:pPr>
            <a:r>
              <a:rPr lang="en-US" b="1" dirty="0" smtClean="0"/>
              <a:t>Combine</a:t>
            </a:r>
            <a:r>
              <a:rPr lang="en-US" dirty="0" smtClean="0"/>
              <a:t> both DSLs</a:t>
            </a:r>
          </a:p>
          <a:p>
            <a:pPr marL="342900" indent="-342900">
              <a:buFont typeface="Arial" charset="0"/>
              <a:buChar char="•"/>
            </a:pPr>
            <a:endParaRPr lang="en-US" dirty="0" smtClean="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r>
              <a:rPr lang="en-US" sz="1800" dirty="0" smtClean="0"/>
              <a:t>Part 1. </a:t>
            </a:r>
            <a:r>
              <a:rPr lang="en-US" sz="1800" b="1" dirty="0" smtClean="0"/>
              <a:t>General introduction </a:t>
            </a:r>
          </a:p>
          <a:p>
            <a:pPr marL="342900" indent="-342900">
              <a:buFont typeface="Arial" panose="020B0604020202020204" pitchFamily="34" charset="0"/>
              <a:buChar char="•"/>
            </a:pPr>
            <a:r>
              <a:rPr lang="en-US" sz="1800" dirty="0" smtClean="0"/>
              <a:t>Modeling and Languages</a:t>
            </a:r>
          </a:p>
          <a:p>
            <a:pPr marL="0" indent="0"/>
            <a:r>
              <a:rPr lang="en-US" sz="1800" dirty="0" smtClean="0"/>
              <a:t>Part 2. </a:t>
            </a:r>
            <a:r>
              <a:rPr lang="en-US" sz="1800" b="1" dirty="0" smtClean="0"/>
              <a:t>Language Engineering</a:t>
            </a:r>
          </a:p>
          <a:p>
            <a:pPr marL="342900" indent="-342900">
              <a:buFont typeface="Arial" panose="020B0604020202020204" pitchFamily="34" charset="0"/>
              <a:buChar char="•"/>
            </a:pPr>
            <a:r>
              <a:rPr lang="en-US" sz="1800" dirty="0" smtClean="0"/>
              <a:t>Teaser: FSM Example  </a:t>
            </a:r>
          </a:p>
          <a:p>
            <a:pPr marL="342900" indent="-342900">
              <a:buFont typeface="Arial" panose="020B0604020202020204" pitchFamily="34" charset="0"/>
              <a:buChar char="•"/>
            </a:pPr>
            <a:r>
              <a:rPr lang="en-US" sz="1800" dirty="0" smtClean="0"/>
              <a:t>Metamodeling: Ecore OCL</a:t>
            </a:r>
          </a:p>
          <a:p>
            <a:pPr marL="342900" indent="-342900">
              <a:buFont typeface="Arial" panose="020B0604020202020204" pitchFamily="34" charset="0"/>
              <a:buChar char="•"/>
            </a:pPr>
            <a:r>
              <a:rPr lang="en-US" sz="1800" dirty="0" smtClean="0"/>
              <a:t>Syntax: Sirius</a:t>
            </a:r>
          </a:p>
          <a:p>
            <a:pPr marL="342900" indent="-342900">
              <a:buFont typeface="Arial" panose="020B0604020202020204" pitchFamily="34" charset="0"/>
              <a:buChar char="•"/>
            </a:pPr>
            <a:r>
              <a:rPr lang="en-US" sz="1800" dirty="0" smtClean="0"/>
              <a:t>Dynamics: K3/</a:t>
            </a:r>
            <a:r>
              <a:rPr lang="en-US" sz="1800" dirty="0" err="1" smtClean="0"/>
              <a:t>Melange</a:t>
            </a:r>
            <a:endParaRPr lang="en-US" sz="1800" dirty="0"/>
          </a:p>
          <a:p>
            <a:pPr marL="342900" indent="-342900">
              <a:buFont typeface="Arial" panose="020B0604020202020204" pitchFamily="34" charset="0"/>
              <a:buChar char="•"/>
            </a:pPr>
            <a:r>
              <a:rPr lang="en-US" sz="1800" dirty="0" smtClean="0"/>
              <a:t>DSL Composition</a:t>
            </a:r>
          </a:p>
          <a:p>
            <a:pPr marL="0" indent="0"/>
            <a:r>
              <a:rPr lang="en-US" sz="1800" dirty="0" smtClean="0"/>
              <a:t>Part 3. </a:t>
            </a:r>
            <a:r>
              <a:rPr lang="en-US" sz="1800" b="1" dirty="0" smtClean="0"/>
              <a:t>Wrap-up and Discussion</a:t>
            </a:r>
          </a:p>
          <a:p>
            <a:pPr marL="285750" indent="-285750">
              <a:buFont typeface="Arial" panose="020B0604020202020204" pitchFamily="34" charset="0"/>
              <a:buChar char="•"/>
            </a:pPr>
            <a:r>
              <a:rPr lang="en-US" sz="1800" dirty="0" smtClean="0"/>
              <a:t>Coordination</a:t>
            </a:r>
          </a:p>
          <a:p>
            <a:pPr marL="285750" indent="-285750">
              <a:buFont typeface="Arial" panose="020B0604020202020204" pitchFamily="34" charset="0"/>
              <a:buChar char="•"/>
            </a:pPr>
            <a:endParaRPr lang="en-US" sz="1800" dirty="0"/>
          </a:p>
        </p:txBody>
      </p:sp>
      <p:grpSp>
        <p:nvGrpSpPr>
          <p:cNvPr id="12" name="Groupe 11"/>
          <p:cNvGrpSpPr/>
          <p:nvPr/>
        </p:nvGrpSpPr>
        <p:grpSpPr>
          <a:xfrm>
            <a:off x="4355976" y="2636912"/>
            <a:ext cx="2016223" cy="1512168"/>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Course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0</TotalTime>
  <Words>2650</Words>
  <Application>Microsoft Macintosh PowerPoint</Application>
  <PresentationFormat>Bildschirmpräsentation (4:3)</PresentationFormat>
  <Paragraphs>677</Paragraphs>
  <Slides>74</Slides>
  <Notes>11</Notes>
  <HiddenSlides>1</HiddenSlides>
  <MMClips>0</MMClips>
  <ScaleCrop>false</ScaleCrop>
  <HeadingPairs>
    <vt:vector size="6" baseType="variant">
      <vt:variant>
        <vt:lpstr>Verwendete Schriftarten</vt:lpstr>
      </vt:variant>
      <vt:variant>
        <vt:i4>14</vt:i4>
      </vt:variant>
      <vt:variant>
        <vt:lpstr>Design</vt:lpstr>
      </vt:variant>
      <vt:variant>
        <vt:i4>15</vt:i4>
      </vt:variant>
      <vt:variant>
        <vt:lpstr>Folientitel</vt:lpstr>
      </vt:variant>
      <vt:variant>
        <vt:i4>74</vt:i4>
      </vt:variant>
    </vt:vector>
  </HeadingPairs>
  <TitlesOfParts>
    <vt:vector size="103" baseType="lpstr">
      <vt:lpstr>Arial Black</vt:lpstr>
      <vt:lpstr>Arial Hebrew</vt:lpstr>
      <vt:lpstr>Arial Rounded MT Bold</vt:lpstr>
      <vt:lpstr>Avenir Roman</vt:lpstr>
      <vt:lpstr>Calibri</vt:lpstr>
      <vt:lpstr>Comic Sans MS</vt:lpstr>
      <vt:lpstr>Courier New</vt:lpstr>
      <vt:lpstr>Helvetica Neue</vt:lpstr>
      <vt:lpstr>Helvetica Neue Light</vt:lpstr>
      <vt:lpstr>Lucida Grande</vt:lpstr>
      <vt:lpstr>ＭＳ Ｐゴシック</vt:lpstr>
      <vt:lpstr>StarSymbol</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PowerPoint-Präsentation</vt:lpstr>
      <vt:lpstr>People</vt:lpstr>
      <vt:lpstr>PowerPoint-Präsentation</vt:lpstr>
      <vt:lpstr>PowerPoint-Präsentation</vt:lpstr>
      <vt:lpstr>PowerPoint-Präsentation</vt:lpstr>
      <vt:lpstr>GEMOC initiative</vt:lpstr>
      <vt:lpstr>GEMOC studio</vt:lpstr>
      <vt:lpstr>This tutorial</vt:lpstr>
      <vt:lpstr>Course content</vt:lpstr>
      <vt:lpstr>You will learn how to</vt:lpstr>
      <vt:lpstr>A few notes on the tutorial </vt:lpstr>
      <vt:lpstr>Today’s program</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vt:lpstr>
      <vt:lpstr>Software Language Engineering (SLE)</vt:lpstr>
      <vt:lpstr>What are languages made of?</vt:lpstr>
      <vt:lpstr>Model-driven engineering (MDE)</vt:lpstr>
      <vt:lpstr>Concerns in model-driven engineering</vt:lpstr>
      <vt:lpstr>PowerPoint-Präsentation</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lpstr>PowerPoint-Präsentation</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PowerPoint-Präsentation</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PowerPoint-Präsentation</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PowerPoint-Präsentation</vt:lpstr>
      <vt:lpstr>Extend FSM concrete syntax</vt:lpstr>
      <vt:lpstr>Final representation</vt:lpstr>
      <vt:lpstr>Mind the different perspectives</vt:lpstr>
      <vt:lpstr>WRAP-UP and Discussion</vt:lpstr>
      <vt:lpstr>Take-away messages</vt:lpstr>
      <vt:lpstr>Wrap-up and discussion</vt:lpstr>
      <vt:lpstr>Thank you</vt:lpstr>
    </vt:vector>
  </TitlesOfParts>
  <Manager/>
  <Company>INRIA</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Microsoft Office-Anwender</cp:lastModifiedBy>
  <cp:revision>2709</cp:revision>
  <cp:lastPrinted>2016-03-17T10:26:00Z</cp:lastPrinted>
  <dcterms:created xsi:type="dcterms:W3CDTF">2014-09-08T10:04:47Z</dcterms:created>
  <dcterms:modified xsi:type="dcterms:W3CDTF">2017-03-31T14:56:54Z</dcterms:modified>
  <cp:category/>
</cp:coreProperties>
</file>